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8263"/>
  <p:notesSz cx="6858000" cy="9144000"/>
  <p:embeddedFontLst>
    <p:embeddedFont>
      <p:font typeface="Avenir" panose="02000503020000020003" pitchFamily="2" charset="0"/>
      <p:regular r:id="rId30"/>
      <p: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Trebuchet MS" panose="020B0703020202090204" pitchFamily="34" charset="0"/>
      <p:regular r:id="rId36"/>
      <p:bold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HM6hSnXt5AeFMKENWP6o+1y9H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89"/>
  </p:normalViewPr>
  <p:slideViewPr>
    <p:cSldViewPr snapToGrid="0">
      <p:cViewPr varScale="1">
        <p:scale>
          <a:sx n="114" d="100"/>
          <a:sy n="114" d="100"/>
        </p:scale>
        <p:origin x="160" y="552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/>
              <a:t>2021 board by pronouns </a:t>
            </a:r>
          </a:p>
        </c:rich>
      </c:tx>
      <c:layout>
        <c:manualLayout>
          <c:xMode val="edge"/>
          <c:yMode val="edge"/>
          <c:x val="0.13971910374062516"/>
          <c:y val="6.436958393511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C8-5F48-80F4-F9F0339DC0F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C8-5F48-80F4-F9F0339DC0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C8-5F48-80F4-F9F0339DC0F0}"/>
              </c:ext>
            </c:extLst>
          </c:dPt>
          <c:dLbls>
            <c:dLbl>
              <c:idx val="0"/>
              <c:layout>
                <c:manualLayout>
                  <c:x val="-0.2228047701122654"/>
                  <c:y val="0.176053355182757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8-5F48-80F4-F9F0339DC0F0}"/>
                </c:ext>
              </c:extLst>
            </c:dLbl>
            <c:dLbl>
              <c:idx val="1"/>
              <c:layout>
                <c:manualLayout>
                  <c:x val="0.18277587428796749"/>
                  <c:y val="6.59803231739677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8-5F48-80F4-F9F0339DC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576" tIns="18288" rIns="36576" bIns="18288" anchor="ctr" anchorCtr="1">
                <a:norm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He/ Him/ His</c:v>
                </c:pt>
                <c:pt idx="1">
                  <c:v>She/ Her/ Hers</c:v>
                </c:pt>
                <c:pt idx="2">
                  <c:v>They/ Them/ Their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C8-5F48-80F4-F9F0339DC0F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Nominations Process</a:t>
            </a:r>
          </a:p>
        </c:rich>
      </c:tx>
      <c:layout>
        <c:manualLayout>
          <c:xMode val="edge"/>
          <c:yMode val="edge"/>
          <c:x val="0.28370794049703296"/>
          <c:y val="0.25571677933221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Nominated</c:v>
                </c:pt>
              </c:strCache>
            </c:strRef>
          </c:tx>
          <c:spPr>
            <a:solidFill>
              <a:srgbClr val="2881D6">
                <a:alpha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3-9A4E-BDE6-9B39F1FE57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Answered Questionnaire</c:v>
                </c:pt>
              </c:strCache>
            </c:strRef>
          </c:tx>
          <c:spPr>
            <a:solidFill>
              <a:srgbClr val="2881D6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3-9A4E-BDE6-9B39F1FE57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Interviewed</c:v>
                </c:pt>
              </c:strCache>
            </c:strRef>
          </c:tx>
          <c:spPr>
            <a:solidFill>
              <a:srgbClr val="2881D6">
                <a:alpha val="8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3-9A4E-BDE6-9B39F1FE57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Selected</c:v>
                </c:pt>
              </c:strCache>
            </c:strRef>
          </c:tx>
          <c:spPr>
            <a:solidFill>
              <a:srgbClr val="2881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63-9A4E-BDE6-9B39F1FE57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489488"/>
        <c:axId val="1192753760"/>
      </c:barChart>
      <c:catAx>
        <c:axId val="2248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2753760"/>
        <c:crosses val="autoZero"/>
        <c:auto val="1"/>
        <c:lblAlgn val="ctr"/>
        <c:lblOffset val="100"/>
        <c:noMultiLvlLbl val="0"/>
      </c:catAx>
      <c:valAx>
        <c:axId val="1192753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89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516052109339991"/>
          <c:y val="0.70070019065574618"/>
          <c:w val="0.47479737421475549"/>
          <c:h val="5.0862324627071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/>
              <a:t>2022 board by pronouns </a:t>
            </a:r>
          </a:p>
        </c:rich>
      </c:tx>
      <c:layout>
        <c:manualLayout>
          <c:xMode val="edge"/>
          <c:yMode val="edge"/>
          <c:x val="0.13971910374062516"/>
          <c:y val="6.436958393511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50-1D45-8299-6F0595BD39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50-1D45-8299-6F0595BD39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50-1D45-8299-6F0595BD391D}"/>
              </c:ext>
            </c:extLst>
          </c:dPt>
          <c:dLbls>
            <c:dLbl>
              <c:idx val="0"/>
              <c:layout>
                <c:manualLayout>
                  <c:x val="-0.2228047701122654"/>
                  <c:y val="0.176053355182757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50-1D45-8299-6F0595BD391D}"/>
                </c:ext>
              </c:extLst>
            </c:dLbl>
            <c:dLbl>
              <c:idx val="1"/>
              <c:layout>
                <c:manualLayout>
                  <c:x val="0.18277587428796749"/>
                  <c:y val="6.59803231739677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50-1D45-8299-6F0595BD3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576" tIns="18288" rIns="36576" bIns="18288" anchor="ctr" anchorCtr="1">
                <a:norm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He/ Him/ His</c:v>
                </c:pt>
                <c:pt idx="1">
                  <c:v>She/ Her/ Hers</c:v>
                </c:pt>
                <c:pt idx="2">
                  <c:v>They/ Them/ Their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50-1D45-8299-6F0595BD391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Like the rest of the world we have been impacted by COVID-19, and most events have moved from in-person to remote, online.  New Zealand came out of lock-down in May and we are seeing a slow recovery of in person events.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have worked at supporting the local community in the regions and now have a new local Meetup group in Palmerston North. 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2020/21 we plan on continuing the support for local events both in person and remote, and won’t launch any significant new initiatives until 2021.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are not putting on a large conference this year, we do plan to run a national conference for ~500 people in October 2021</a:t>
            </a: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By Geo:</a:t>
            </a: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4900 North America</a:t>
            </a: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700 Europe</a:t>
            </a: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450 APAC</a:t>
            </a: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150 South America</a:t>
            </a: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50 Africa</a:t>
            </a: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533400" y="1494011"/>
            <a:ext cx="7772400" cy="279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2272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2272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9166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9166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311700" y="445438"/>
            <a:ext cx="8520600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10248C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10248C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10248C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10248C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311700" y="1153542"/>
            <a:ext cx="8520600" cy="34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29166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 algn="l">
              <a:lnSpc>
                <a:spcPct val="140909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algn="l">
              <a:lnSpc>
                <a:spcPct val="140909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algn="l">
              <a:lnSpc>
                <a:spcPct val="129166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l">
              <a:lnSpc>
                <a:spcPct val="129166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472458" y="4667536"/>
            <a:ext cx="548700" cy="39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2" y="0"/>
            <a:ext cx="9139536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33400" y="1494011"/>
            <a:ext cx="7772400" cy="279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9166"/>
              </a:lnSpc>
              <a:spcBef>
                <a:spcPts val="1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221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4090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9166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9166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10248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10248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10248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10248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Relationship Id="rId9" Type="http://schemas.openxmlformats.org/officeDocument/2006/relationships/image" Target="../media/image6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chart" Target="../charts/chart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openxmlformats.org/officeDocument/2006/relationships/image" Target="../media/image24.png"/><Relationship Id="rId21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" y="0"/>
            <a:ext cx="9265920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/>
          <p:nvPr/>
        </p:nvSpPr>
        <p:spPr>
          <a:xfrm>
            <a:off x="5436096" y="1722984"/>
            <a:ext cx="3384376" cy="229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Annual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Members’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</a:t>
            </a:r>
            <a:endParaRPr sz="3600" b="1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5436096" y="1365041"/>
            <a:ext cx="273630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Agile Alliance New Zealand</a:t>
            </a:r>
            <a:endParaRPr/>
          </a:p>
        </p:txBody>
      </p:sp>
      <p:pic>
        <p:nvPicPr>
          <p:cNvPr id="153" name="Google Shape;153;p10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641" y="1534368"/>
            <a:ext cx="2484000" cy="2483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0"/>
          <p:cNvGrpSpPr/>
          <p:nvPr/>
        </p:nvGrpSpPr>
        <p:grpSpPr>
          <a:xfrm>
            <a:off x="3079884" y="1566019"/>
            <a:ext cx="5435466" cy="3145516"/>
            <a:chOff x="4106511" y="1728346"/>
            <a:chExt cx="7247288" cy="4194024"/>
          </a:xfrm>
        </p:grpSpPr>
        <p:sp>
          <p:nvSpPr>
            <p:cNvPr id="155" name="Google Shape;155;p10"/>
            <p:cNvSpPr txBox="1"/>
            <p:nvPr/>
          </p:nvSpPr>
          <p:spPr>
            <a:xfrm>
              <a:off x="4463818" y="1728346"/>
              <a:ext cx="6889981" cy="180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Supporting the growth of the Agile mindset through the industry in New Zealand, with particular emphasis on areas which are currently underserved (geographic areas as well as industries)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10"/>
            <p:cNvGrpSpPr/>
            <p:nvPr/>
          </p:nvGrpSpPr>
          <p:grpSpPr>
            <a:xfrm>
              <a:off x="8030387" y="3341948"/>
              <a:ext cx="1948257" cy="2580422"/>
              <a:chOff x="8030387" y="3341948"/>
              <a:chExt cx="1948257" cy="2580422"/>
            </a:xfrm>
          </p:grpSpPr>
          <p:sp>
            <p:nvSpPr>
              <p:cNvPr id="157" name="Google Shape;157;p10"/>
              <p:cNvSpPr/>
              <p:nvPr/>
            </p:nvSpPr>
            <p:spPr>
              <a:xfrm>
                <a:off x="8030387" y="4949769"/>
                <a:ext cx="1948257" cy="972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Charlotte Hinton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Treasurer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8" name="Google Shape;158;p1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496266" y="3341948"/>
                <a:ext cx="1016500" cy="1524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9" name="Google Shape;159;p10"/>
            <p:cNvGrpSpPr/>
            <p:nvPr/>
          </p:nvGrpSpPr>
          <p:grpSpPr>
            <a:xfrm>
              <a:off x="5933599" y="3341948"/>
              <a:ext cx="2247600" cy="2580418"/>
              <a:chOff x="5777758" y="3341948"/>
              <a:chExt cx="2247600" cy="2580418"/>
            </a:xfrm>
          </p:grpSpPr>
          <p:sp>
            <p:nvSpPr>
              <p:cNvPr id="160" name="Google Shape;160;p10"/>
              <p:cNvSpPr/>
              <p:nvPr/>
            </p:nvSpPr>
            <p:spPr>
              <a:xfrm>
                <a:off x="5777758" y="4949766"/>
                <a:ext cx="2247600" cy="9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Sandy Mamoli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Secretary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1" name="Google Shape;161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393309" y="3341948"/>
                <a:ext cx="1016500" cy="1524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2" name="Google Shape;162;p10"/>
            <p:cNvGrpSpPr/>
            <p:nvPr/>
          </p:nvGrpSpPr>
          <p:grpSpPr>
            <a:xfrm>
              <a:off x="4106511" y="3341948"/>
              <a:ext cx="1977900" cy="2274634"/>
              <a:chOff x="4106511" y="3341948"/>
              <a:chExt cx="1977900" cy="2274634"/>
            </a:xfrm>
          </p:grpSpPr>
          <p:sp>
            <p:nvSpPr>
              <p:cNvPr id="163" name="Google Shape;163;p10"/>
              <p:cNvSpPr/>
              <p:nvPr/>
            </p:nvSpPr>
            <p:spPr>
              <a:xfrm>
                <a:off x="4106511" y="4949772"/>
                <a:ext cx="1977900" cy="666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Ant Boobier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Chair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4" name="Google Shape;164;p1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586878" y="3341948"/>
                <a:ext cx="1017169" cy="1526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450937" y="447406"/>
            <a:ext cx="7316288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Agile Alliance NZ Activities</a:t>
            </a: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613" y="1727158"/>
            <a:ext cx="2343450" cy="2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>
            <a:off x="323528" y="1739158"/>
            <a:ext cx="5541632" cy="233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2020/2021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Holding pattern, supporting local meetup groups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2021/2022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Continuing support for local Meetup groups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Agile Christchurch 202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and Regional conferences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speakers online in NZ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Agile New Zealand plans…!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Agile Alliance Brazil</a:t>
            </a:r>
            <a:endParaRPr/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276" y="1782043"/>
            <a:ext cx="4489448" cy="24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 descr="Female Profi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1330087"/>
            <a:ext cx="3818176" cy="381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628650" y="27622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Reports</a:t>
            </a:r>
            <a:br>
              <a:rPr lang="en-US"/>
            </a:br>
            <a:r>
              <a:rPr lang="en-US"/>
              <a:t>Heidi Musser </a:t>
            </a:r>
            <a:r>
              <a:rPr lang="en-US" b="1"/>
              <a:t>Treasurer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Health</a:t>
            </a:r>
            <a:endParaRPr/>
          </a:p>
        </p:txBody>
      </p:sp>
      <p:pic>
        <p:nvPicPr>
          <p:cNvPr id="189" name="Google Shape;189;p14" descr="Doll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1422003"/>
            <a:ext cx="3030549" cy="303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PPP Loan</a:t>
            </a:r>
            <a:endParaRPr/>
          </a:p>
        </p:txBody>
      </p:sp>
      <p:pic>
        <p:nvPicPr>
          <p:cNvPr id="195" name="Google Shape;195;p15" descr="Coi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8458" y="1422003"/>
            <a:ext cx="3347083" cy="334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Initiatives</a:t>
            </a:r>
            <a:endParaRPr/>
          </a:p>
        </p:txBody>
      </p:sp>
      <p:pic>
        <p:nvPicPr>
          <p:cNvPr id="201" name="Google Shape;201;p16" descr="Cycle with peop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9950" y="1133971"/>
            <a:ext cx="3804100" cy="38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539" y="1494011"/>
            <a:ext cx="4908922" cy="256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1494011"/>
            <a:ext cx="3312368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 rot="-5400000">
            <a:off x="628650" y="27622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Agile2021</a:t>
            </a:r>
            <a:endParaRPr/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6955" y="1486570"/>
            <a:ext cx="3230091" cy="3230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Happy Anniversary Agile Alliance!</a:t>
            </a:r>
            <a:endParaRPr/>
          </a:p>
        </p:txBody>
      </p:sp>
      <p:pic>
        <p:nvPicPr>
          <p:cNvPr id="35" name="Google Shape;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1419100"/>
            <a:ext cx="4848557" cy="18030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3438227"/>
            <a:ext cx="60452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Membership</a:t>
            </a:r>
            <a:endParaRPr/>
          </a:p>
        </p:txBody>
      </p:sp>
      <p:pic>
        <p:nvPicPr>
          <p:cNvPr id="224" name="Google Shape;224;p20" descr="User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2028" y="979686"/>
            <a:ext cx="4310211" cy="431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Summary</a:t>
            </a:r>
            <a:endParaRPr/>
          </a:p>
        </p:txBody>
      </p:sp>
      <p:pic>
        <p:nvPicPr>
          <p:cNvPr id="231" name="Google Shape;231;p21" descr="Bar graph with downward tre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300" y="1063431"/>
            <a:ext cx="2662828" cy="266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6841" y="3299386"/>
            <a:ext cx="6230317" cy="1570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Outlook</a:t>
            </a:r>
            <a:endParaRPr/>
          </a:p>
        </p:txBody>
      </p:sp>
      <p:pic>
        <p:nvPicPr>
          <p:cNvPr id="238" name="Google Shape;238;p22" descr="Business Growth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7831" y="1119924"/>
            <a:ext cx="4028339" cy="402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311700" y="1286331"/>
            <a:ext cx="8520600" cy="3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0454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2200" b="1"/>
          </a:p>
          <a:p>
            <a:pPr marL="0" lvl="0" indent="0" algn="ctr" rtl="0">
              <a:lnSpc>
                <a:spcPct val="26271"/>
              </a:lnSpc>
              <a:spcBef>
                <a:spcPts val="160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5900" b="1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26271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</a:pPr>
            <a:r>
              <a:rPr lang="en-US" sz="5900" b="1">
                <a:solidFill>
                  <a:srgbClr val="666666"/>
                </a:solidFill>
              </a:rPr>
              <a:t>#EmbraceChange</a:t>
            </a:r>
            <a:endParaRPr sz="5900" b="1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26271"/>
              </a:lnSpc>
              <a:spcBef>
                <a:spcPts val="160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5900" b="1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26271"/>
              </a:lnSpc>
              <a:spcBef>
                <a:spcPts val="160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5900" b="1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26271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None/>
            </a:pPr>
            <a:r>
              <a:rPr lang="en-US" sz="5900" b="1">
                <a:solidFill>
                  <a:srgbClr val="000000"/>
                </a:solidFill>
              </a:rPr>
              <a:t>#AgilityMatters</a:t>
            </a:r>
            <a:endParaRPr sz="5900" b="1">
              <a:solidFill>
                <a:srgbClr val="000000"/>
              </a:solidFill>
            </a:endParaRPr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311700" y="445438"/>
            <a:ext cx="8520600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311700" y="445438"/>
            <a:ext cx="8520600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/>
              <a:t>What’s Coming Up in 2022 – Member Programming</a:t>
            </a:r>
            <a:endParaRPr/>
          </a:p>
        </p:txBody>
      </p:sp>
      <p:pic>
        <p:nvPicPr>
          <p:cNvPr id="255" name="Google Shape;255;p24" descr="A group of people sitting on a bench holding sign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313" y="3078187"/>
            <a:ext cx="1728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 descr="Tex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5765" y="3078187"/>
            <a:ext cx="1437740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9749F5-6244-8E46-BF43-F1A8467E156A}"/>
              </a:ext>
            </a:extLst>
          </p:cNvPr>
          <p:cNvGrpSpPr/>
          <p:nvPr/>
        </p:nvGrpSpPr>
        <p:grpSpPr>
          <a:xfrm>
            <a:off x="441416" y="1455378"/>
            <a:ext cx="8261168" cy="1440000"/>
            <a:chOff x="311700" y="1455378"/>
            <a:chExt cx="8261168" cy="1440000"/>
          </a:xfrm>
        </p:grpSpPr>
        <p:pic>
          <p:nvPicPr>
            <p:cNvPr id="251" name="Google Shape;251;p24" descr="BYOC Lean Coffee&#10;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22284" y="1455378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4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1700" y="1455378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 descr="Diagram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16992" y="1455378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4" descr="A picture containing graphical user interfac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27576" y="1455378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D0F15AE5-EF15-FC45-8C34-5AE68EA4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32868" y="1455378"/>
              <a:ext cx="1440000" cy="144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>
            <a:spLocks noGrp="1"/>
          </p:cNvSpPr>
          <p:nvPr>
            <p:ph type="title"/>
          </p:nvPr>
        </p:nvSpPr>
        <p:spPr>
          <a:xfrm>
            <a:off x="311700" y="445438"/>
            <a:ext cx="8520600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/>
              <a:t>What’s Coming Up in 2022 - Events</a:t>
            </a: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1854051"/>
            <a:ext cx="4267200" cy="241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263" name="Google Shape;263;p25"/>
          <p:cNvGrpSpPr/>
          <p:nvPr/>
        </p:nvGrpSpPr>
        <p:grpSpPr>
          <a:xfrm>
            <a:off x="6588224" y="2067203"/>
            <a:ext cx="1224136" cy="1986697"/>
            <a:chOff x="6588224" y="2142083"/>
            <a:chExt cx="1224136" cy="1986697"/>
          </a:xfrm>
        </p:grpSpPr>
        <p:pic>
          <p:nvPicPr>
            <p:cNvPr id="264" name="Google Shape;264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2442" y="2142083"/>
              <a:ext cx="1155700" cy="1155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5" name="Google Shape;265;p25"/>
            <p:cNvSpPr txBox="1"/>
            <p:nvPr/>
          </p:nvSpPr>
          <p:spPr>
            <a:xfrm>
              <a:off x="6588224" y="3297783"/>
              <a:ext cx="12241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Kevin Stevens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Agile2022 Conference Chair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311700" y="445438"/>
            <a:ext cx="8520600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/>
              <a:t>How Can You Support Agile Alliance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body" idx="1"/>
          </p:nvPr>
        </p:nvSpPr>
        <p:spPr>
          <a:xfrm>
            <a:off x="311700" y="1818047"/>
            <a:ext cx="8520600" cy="20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297" lvl="0" indent="0" algn="ctr" rtl="0">
              <a:lnSpc>
                <a:spcPct val="55357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Renew your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membership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and encourage others to join</a:t>
            </a:r>
            <a:endParaRPr/>
          </a:p>
          <a:p>
            <a:pPr marL="114297" lvl="0" indent="0" algn="ctr" rtl="0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14297" lvl="0" indent="0" algn="ctr" rtl="0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14297" lvl="0" indent="0" algn="ctr" rtl="0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14297" lvl="0" indent="0" algn="ctr" rtl="0">
              <a:lnSpc>
                <a:spcPct val="55357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Help us build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corporate membership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and sponsorship</a:t>
            </a:r>
            <a:endParaRPr/>
          </a:p>
          <a:p>
            <a:pPr marL="114297" lvl="0" indent="0" algn="ctr" rtl="0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14297" lvl="0" indent="0" algn="ctr" rtl="0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14297" lvl="0" indent="0" algn="ctr" rtl="0">
              <a:lnSpc>
                <a:spcPct val="64583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14297" lvl="0" indent="0" algn="ctr" rtl="0">
              <a:lnSpc>
                <a:spcPct val="55357"/>
              </a:lnSpc>
              <a:spcBef>
                <a:spcPts val="0"/>
              </a:spcBef>
              <a:spcAft>
                <a:spcPts val="0"/>
              </a:spcAft>
              <a:buClr>
                <a:srgbClr val="122133"/>
              </a:buClr>
              <a:buSzPts val="1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Promote events and activities—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amplify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social media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 descr="question-mark-clip-art-question-clipart - Local Bi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1782043"/>
            <a:ext cx="3057376" cy="247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body" idx="1"/>
          </p:nvPr>
        </p:nvSpPr>
        <p:spPr>
          <a:xfrm>
            <a:off x="533400" y="1710035"/>
            <a:ext cx="7772400" cy="258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Board of Directors Election Results</a:t>
            </a:r>
            <a:endParaRPr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2021 in Review</a:t>
            </a:r>
            <a:endParaRPr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Financial Reports</a:t>
            </a:r>
            <a:endParaRPr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What’s Coming in 2022</a:t>
            </a:r>
            <a:endParaRPr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How You Can Support Agile Alliance</a:t>
            </a:r>
            <a:endParaRPr/>
          </a:p>
          <a:p>
            <a:pPr marL="342900" lvl="0" indent="-342900" algn="l" rtl="0">
              <a:lnSpc>
                <a:spcPct val="86111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42900" algn="l" rtl="0">
              <a:lnSpc>
                <a:spcPct val="129166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descr="A map of the wor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194"/>
            <a:ext cx="9144000" cy="48138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" name="Google Shape;49;p5"/>
          <p:cNvGraphicFramePr/>
          <p:nvPr/>
        </p:nvGraphicFramePr>
        <p:xfrm>
          <a:off x="-4653" y="3191880"/>
          <a:ext cx="30026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Google Shape;50;p5"/>
          <p:cNvSpPr txBox="1"/>
          <p:nvPr/>
        </p:nvSpPr>
        <p:spPr>
          <a:xfrm>
            <a:off x="1" y="2381"/>
            <a:ext cx="27879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of Directors 2021</a:t>
            </a:r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4500" y="614670"/>
            <a:ext cx="935457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1087170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22816" y="2937273"/>
            <a:ext cx="939238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0316" y="3409773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99382" y="3822859"/>
            <a:ext cx="94523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96882" y="4295359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92770" y="1373138"/>
            <a:ext cx="95090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8" name="Google Shape;58;p5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90270" y="1845638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1884" y="3078187"/>
            <a:ext cx="950867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89385" y="3550687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07421" y="817170"/>
            <a:ext cx="939094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78529" y="817170"/>
            <a:ext cx="945000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Google Shape;63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104921" y="1286563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6964" y="1286563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66964" y="96500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307421" y="1827460"/>
            <a:ext cx="93347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123529" y="2318138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78529" y="1827460"/>
            <a:ext cx="945000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76029" y="2321795"/>
            <a:ext cx="405000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400"/>
            <a:ext cx="9144000" cy="48154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"/>
          <p:cNvSpPr txBox="1"/>
          <p:nvPr/>
        </p:nvSpPr>
        <p:spPr>
          <a:xfrm>
            <a:off x="755374" y="3063633"/>
            <a:ext cx="271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16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775252" y="3166860"/>
            <a:ext cx="22794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6"/>
          <p:cNvSpPr txBox="1"/>
          <p:nvPr/>
        </p:nvSpPr>
        <p:spPr>
          <a:xfrm>
            <a:off x="775252" y="3270087"/>
            <a:ext cx="22794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6"/>
          <p:cNvSpPr txBox="1"/>
          <p:nvPr/>
        </p:nvSpPr>
        <p:spPr>
          <a:xfrm>
            <a:off x="775252" y="3373314"/>
            <a:ext cx="22794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79;p6"/>
          <p:cNvSpPr txBox="1"/>
          <p:nvPr/>
        </p:nvSpPr>
        <p:spPr>
          <a:xfrm>
            <a:off x="775252" y="3476541"/>
            <a:ext cx="22794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6"/>
          <p:cNvSpPr txBox="1"/>
          <p:nvPr/>
        </p:nvSpPr>
        <p:spPr>
          <a:xfrm>
            <a:off x="55567" y="27900"/>
            <a:ext cx="286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Nominations by Country</a:t>
            </a:r>
            <a:endParaRPr/>
          </a:p>
        </p:txBody>
      </p:sp>
      <p:graphicFrame>
        <p:nvGraphicFramePr>
          <p:cNvPr id="81" name="Google Shape;81;p6"/>
          <p:cNvGraphicFramePr/>
          <p:nvPr/>
        </p:nvGraphicFramePr>
        <p:xfrm>
          <a:off x="777240" y="752189"/>
          <a:ext cx="3794760" cy="364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2" name="Google Shape;82;p6"/>
          <p:cNvGraphicFramePr/>
          <p:nvPr/>
        </p:nvGraphicFramePr>
        <p:xfrm>
          <a:off x="790979" y="3579768"/>
          <a:ext cx="835292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420"/>
            <a:ext cx="9144000" cy="481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 txBox="1"/>
          <p:nvPr/>
        </p:nvSpPr>
        <p:spPr>
          <a:xfrm>
            <a:off x="1" y="2381"/>
            <a:ext cx="27879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of Directors 2022</a:t>
            </a:r>
            <a:endParaRPr/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9382" y="3822859"/>
            <a:ext cx="94523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6882" y="4295359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2770" y="1373138"/>
            <a:ext cx="95090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0270" y="1845638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51852" y="2474881"/>
            <a:ext cx="950867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9353" y="2947381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07421" y="817170"/>
            <a:ext cx="939094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8529" y="817170"/>
            <a:ext cx="945000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04921" y="1286563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6964" y="1286563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6964" y="96500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07421" y="1827460"/>
            <a:ext cx="93347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23529" y="2318138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78529" y="1827460"/>
            <a:ext cx="945000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6029" y="2321795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181437" y="1185097"/>
            <a:ext cx="949056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978937" y="1657597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978502" y="1342996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2992" y="3006817"/>
            <a:ext cx="942638" cy="94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30493" y="3167068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130493" y="3479317"/>
            <a:ext cx="405000" cy="40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7"/>
          <p:cNvGraphicFramePr/>
          <p:nvPr/>
        </p:nvGraphicFramePr>
        <p:xfrm>
          <a:off x="35496" y="3177575"/>
          <a:ext cx="30026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Agile Alliance Membership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422003"/>
            <a:ext cx="6334409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6084168" y="2502123"/>
            <a:ext cx="28803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7600 members worldwide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2500 individual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5100 corporate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2020/2021 Event Programming</a:t>
            </a:r>
            <a:endParaRPr/>
          </a:p>
        </p:txBody>
      </p:sp>
      <p:pic>
        <p:nvPicPr>
          <p:cNvPr id="125" name="Google Shape;125;p8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13" y="2790155"/>
            <a:ext cx="2063292" cy="108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8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717" y="2790155"/>
            <a:ext cx="1080000" cy="108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7" name="Google Shape;127;p8" descr="XP20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8598" y="2790155"/>
            <a:ext cx="1080000" cy="108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8" name="Google Shape;128;p8" descr="Minimum Viable Confer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2479" y="2790155"/>
            <a:ext cx="1080000" cy="108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9" name="Google Shape;129;p8" descr="Agile20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5392" y="2790155"/>
            <a:ext cx="1440000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0" name="Google Shape;130;p8"/>
          <p:cNvGrpSpPr/>
          <p:nvPr/>
        </p:nvGrpSpPr>
        <p:grpSpPr>
          <a:xfrm>
            <a:off x="453913" y="1425178"/>
            <a:ext cx="8201479" cy="1080000"/>
            <a:chOff x="298483" y="1425338"/>
            <a:chExt cx="8201479" cy="1080000"/>
          </a:xfrm>
        </p:grpSpPr>
        <p:pic>
          <p:nvPicPr>
            <p:cNvPr id="131" name="Google Shape;131;p8" descr="Remote Mob Programming&#10;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64042" y="1425338"/>
              <a:ext cx="1231455" cy="108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2" name="Google Shape;132;p8" descr="Sharing Agile Experiences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65056" y="1425338"/>
              <a:ext cx="1236435" cy="108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3" name="Google Shape;133;p8" descr="Agile20 Reflect Making the Old New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871049" y="1425338"/>
              <a:ext cx="1296000" cy="108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4" name="Google Shape;134;p8" descr="Agile Coaching Network&#10;&#10;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8483" y="1425338"/>
              <a:ext cx="1296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8" descr="Women in Agile in Partnership with Agile Testing Days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436607" y="1425338"/>
              <a:ext cx="2063355" cy="108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36" name="Google Shape;136;p8"/>
          <p:cNvSpPr txBox="1"/>
          <p:nvPr/>
        </p:nvSpPr>
        <p:spPr>
          <a:xfrm>
            <a:off x="383002" y="4267451"/>
            <a:ext cx="6103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videos, blogs, experience reports, podcasts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628650" y="341883"/>
            <a:ext cx="7886700" cy="92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2020/2021 Initiatives</a:t>
            </a:r>
            <a:endParaRPr/>
          </a:p>
        </p:txBody>
      </p:sp>
      <p:pic>
        <p:nvPicPr>
          <p:cNvPr id="142" name="Google Shape;142;p9" descr="Building Future Lead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39" y="2070074"/>
            <a:ext cx="1190818" cy="211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 descr="Agile in Col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8197" y="2951340"/>
            <a:ext cx="1642134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 descr="Agile Coaching Ethic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4420" y="2934171"/>
            <a:ext cx="207208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 descr="Community Group Suppo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6274" y="1854051"/>
            <a:ext cx="2331941" cy="926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6372200" y="2666914"/>
            <a:ext cx="18790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…and more!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Custom</PresentationFormat>
  <Paragraphs>102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Avenir</vt:lpstr>
      <vt:lpstr>Times</vt:lpstr>
      <vt:lpstr>Arial</vt:lpstr>
      <vt:lpstr>Lato</vt:lpstr>
      <vt:lpstr>Verdana</vt:lpstr>
      <vt:lpstr>Trebuchet MS</vt:lpstr>
      <vt:lpstr>Blank Presentation</vt:lpstr>
      <vt:lpstr>PowerPoint Presentation</vt:lpstr>
      <vt:lpstr>Happy Anniversary Agile Alliance!</vt:lpstr>
      <vt:lpstr>Agenda</vt:lpstr>
      <vt:lpstr>PowerPoint Presentation</vt:lpstr>
      <vt:lpstr>PowerPoint Presentation</vt:lpstr>
      <vt:lpstr>PowerPoint Presentation</vt:lpstr>
      <vt:lpstr>Agile Alliance Membership</vt:lpstr>
      <vt:lpstr>2020/2021 Event Programming</vt:lpstr>
      <vt:lpstr>2020/2021 Initiatives</vt:lpstr>
      <vt:lpstr>Agile Alliance New Zealand</vt:lpstr>
      <vt:lpstr>Agile Alliance NZ Activities</vt:lpstr>
      <vt:lpstr>Agile Alliance Brazil</vt:lpstr>
      <vt:lpstr>Financial Reports Heidi Musser Treasurer</vt:lpstr>
      <vt:lpstr>Financial Health</vt:lpstr>
      <vt:lpstr>PPP Loan</vt:lpstr>
      <vt:lpstr>Community Initiatives</vt:lpstr>
      <vt:lpstr>PowerPoint Presentation</vt:lpstr>
      <vt:lpstr>PowerPoint Presentation</vt:lpstr>
      <vt:lpstr>Agile2021</vt:lpstr>
      <vt:lpstr>Membership</vt:lpstr>
      <vt:lpstr>Financial Summary</vt:lpstr>
      <vt:lpstr>Outlook</vt:lpstr>
      <vt:lpstr>PowerPoint Presentation</vt:lpstr>
      <vt:lpstr>What’s Coming Up in 2022 – Member Programming</vt:lpstr>
      <vt:lpstr>What’s Coming Up in 2022 - Events</vt:lpstr>
      <vt:lpstr>How Can You Support Agile Alliance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Ellen Grove</cp:lastModifiedBy>
  <cp:revision>1</cp:revision>
  <cp:lastPrinted>2021-10-12T22:18:08Z</cp:lastPrinted>
  <dcterms:created xsi:type="dcterms:W3CDTF">2009-02-10T13:26:55Z</dcterms:created>
  <dcterms:modified xsi:type="dcterms:W3CDTF">2021-10-12T22:38:48Z</dcterms:modified>
</cp:coreProperties>
</file>